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6" r:id="rId2"/>
    <p:sldId id="277" r:id="rId3"/>
    <p:sldId id="257" r:id="rId4"/>
    <p:sldId id="260" r:id="rId5"/>
    <p:sldId id="258" r:id="rId6"/>
    <p:sldId id="259" r:id="rId7"/>
    <p:sldId id="261" r:id="rId8"/>
    <p:sldId id="263" r:id="rId9"/>
    <p:sldId id="264" r:id="rId10"/>
    <p:sldId id="262" r:id="rId11"/>
    <p:sldId id="265" r:id="rId12"/>
    <p:sldId id="266" r:id="rId13"/>
    <p:sldId id="278" r:id="rId14"/>
    <p:sldId id="267" r:id="rId15"/>
    <p:sldId id="268" r:id="rId16"/>
    <p:sldId id="269" r:id="rId17"/>
    <p:sldId id="270" r:id="rId18"/>
    <p:sldId id="271" r:id="rId19"/>
    <p:sldId id="272" r:id="rId20"/>
    <p:sldId id="276" r:id="rId21"/>
    <p:sldId id="273" r:id="rId22"/>
    <p:sldId id="274" r:id="rId23"/>
    <p:sldId id="275" r:id="rId24"/>
    <p:sldId id="279" r:id="rId2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2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5ACE09E-4789-4800-8432-0969E2DBAA9E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6B76416-6A0C-4A43-96BB-A45CA971D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4C9EB-FB11-4823-9AED-C5C5142A614C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0678F-38C3-4857-8E70-8FA7C0930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59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00678F-38C3-4857-8E70-8FA7C0930C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39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46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8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747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1676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21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15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65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68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55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25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26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71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35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0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976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8520-D6D0-4678-AA74-B33A12B4AAA8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60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C8520-D6D0-4678-AA74-B33A12B4AAA8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5C0BC-11C4-4DA1-A122-203D6204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640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86390" y="160339"/>
            <a:ext cx="881072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Native Americans of Pennsylvania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86390" y="4877507"/>
            <a:ext cx="863133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Chapter 3, Lesson 2- Part 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</a:t>
            </a:r>
          </a:p>
          <a:p>
            <a:pPr algn="ctr"/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Pgs. 86-91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223" y="2695020"/>
            <a:ext cx="3357673" cy="21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8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05599" y="864783"/>
            <a:ext cx="42530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The </a:t>
            </a:r>
            <a:r>
              <a:rPr lang="en-US" sz="4000" u="sng" dirty="0" smtClean="0">
                <a:latin typeface="+mj-lt"/>
              </a:rPr>
              <a:t>Lenape</a:t>
            </a:r>
            <a:r>
              <a:rPr lang="en-US" sz="4000" dirty="0" smtClean="0">
                <a:latin typeface="+mj-lt"/>
              </a:rPr>
              <a:t> lived in the </a:t>
            </a:r>
            <a:r>
              <a:rPr lang="en-US" sz="4000" u="sng" dirty="0" smtClean="0">
                <a:latin typeface="+mj-lt"/>
              </a:rPr>
              <a:t>eastern</a:t>
            </a:r>
            <a:r>
              <a:rPr lang="en-US" sz="4000" dirty="0" smtClean="0">
                <a:latin typeface="+mj-lt"/>
              </a:rPr>
              <a:t> part of Pennsylvania, New York, New Jersey, and Delaware.</a:t>
            </a:r>
            <a:endParaRPr lang="en-US" sz="40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079" y="430069"/>
            <a:ext cx="5174511" cy="606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5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1214" y="451821"/>
            <a:ext cx="114246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The Lenape tribe was divided into three clans:  the </a:t>
            </a:r>
            <a:r>
              <a:rPr lang="en-US" sz="4000" u="sng" dirty="0" smtClean="0">
                <a:latin typeface="+mj-lt"/>
              </a:rPr>
              <a:t>Turtle</a:t>
            </a:r>
            <a:r>
              <a:rPr lang="en-US" sz="4000" dirty="0" smtClean="0">
                <a:latin typeface="+mj-lt"/>
              </a:rPr>
              <a:t> Clan, the </a:t>
            </a:r>
            <a:r>
              <a:rPr lang="en-US" sz="4000" u="sng" dirty="0" smtClean="0">
                <a:latin typeface="+mj-lt"/>
              </a:rPr>
              <a:t>Turkey</a:t>
            </a:r>
            <a:r>
              <a:rPr lang="en-US" sz="4000" dirty="0" smtClean="0">
                <a:latin typeface="+mj-lt"/>
              </a:rPr>
              <a:t> Clan, and the </a:t>
            </a:r>
            <a:r>
              <a:rPr lang="en-US" sz="4000" u="sng" dirty="0" smtClean="0">
                <a:latin typeface="+mj-lt"/>
              </a:rPr>
              <a:t>Wolf</a:t>
            </a:r>
            <a:r>
              <a:rPr lang="en-US" sz="4000" dirty="0" smtClean="0">
                <a:latin typeface="+mj-lt"/>
              </a:rPr>
              <a:t> Clan.</a:t>
            </a:r>
            <a:endParaRPr lang="en-US" sz="40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838" y="3081726"/>
            <a:ext cx="2413222" cy="31681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630" y="3081379"/>
            <a:ext cx="2448206" cy="3118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669" y="3087444"/>
            <a:ext cx="2634615" cy="311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3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942" y="398032"/>
            <a:ext cx="116075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The </a:t>
            </a:r>
            <a:r>
              <a:rPr lang="en-US" sz="4000" u="sng" dirty="0" smtClean="0">
                <a:latin typeface="+mj-lt"/>
              </a:rPr>
              <a:t>Lenape</a:t>
            </a:r>
            <a:r>
              <a:rPr lang="en-US" sz="4000" dirty="0" smtClean="0">
                <a:latin typeface="+mj-lt"/>
              </a:rPr>
              <a:t> tribe became also known as the </a:t>
            </a:r>
            <a:r>
              <a:rPr lang="en-US" sz="4000" u="sng" dirty="0" smtClean="0">
                <a:latin typeface="+mj-lt"/>
              </a:rPr>
              <a:t>Delaware</a:t>
            </a:r>
            <a:r>
              <a:rPr lang="en-US" sz="4000" dirty="0" smtClean="0">
                <a:latin typeface="+mj-lt"/>
              </a:rPr>
              <a:t> tribe.</a:t>
            </a:r>
            <a:endParaRPr lang="en-US" sz="40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751" y="2045464"/>
            <a:ext cx="4496695" cy="449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6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1455" y="138074"/>
            <a:ext cx="855394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Think About It!</a:t>
            </a:r>
            <a:endParaRPr lang="en-US" sz="8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5002" y="1882589"/>
            <a:ext cx="11521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Why is it helpful to work together as a team?  Write your ideas on your paper.</a:t>
            </a:r>
            <a:endParaRPr lang="en-US" sz="40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063" y="5927466"/>
            <a:ext cx="11349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Please share your thoughts with a partner.</a:t>
            </a:r>
            <a:endParaRPr lang="en-US" sz="40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864" y="3253593"/>
            <a:ext cx="39624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4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9092"/>
            <a:ext cx="1216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The other main group of Native Americans who lived in Pennsylvania was the </a:t>
            </a:r>
            <a:r>
              <a:rPr lang="en-US" sz="4000" u="sng" dirty="0" smtClean="0">
                <a:latin typeface="+mj-lt"/>
              </a:rPr>
              <a:t>Iroquois</a:t>
            </a:r>
            <a:r>
              <a:rPr lang="en-US" sz="4000" dirty="0" smtClean="0">
                <a:latin typeface="+mj-lt"/>
              </a:rPr>
              <a:t>.  They lived in </a:t>
            </a:r>
            <a:r>
              <a:rPr lang="en-US" sz="4000" u="sng" dirty="0" smtClean="0">
                <a:latin typeface="+mj-lt"/>
              </a:rPr>
              <a:t>northern</a:t>
            </a:r>
            <a:r>
              <a:rPr lang="en-US" sz="4000" dirty="0" smtClean="0">
                <a:latin typeface="+mj-lt"/>
              </a:rPr>
              <a:t> Pennsylvania and </a:t>
            </a:r>
            <a:r>
              <a:rPr lang="en-US" sz="4000" u="sng" dirty="0" smtClean="0">
                <a:latin typeface="+mj-lt"/>
              </a:rPr>
              <a:t>New York</a:t>
            </a:r>
            <a:r>
              <a:rPr lang="en-US" sz="4000" dirty="0" smtClean="0">
                <a:latin typeface="+mj-lt"/>
              </a:rPr>
              <a:t>.</a:t>
            </a:r>
            <a:endParaRPr lang="en-US" sz="4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360" y="2176721"/>
            <a:ext cx="6892066" cy="459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3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" y="387275"/>
            <a:ext cx="113708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The Iroquois </a:t>
            </a:r>
            <a:r>
              <a:rPr lang="en-US" sz="4000" u="sng" dirty="0" smtClean="0">
                <a:latin typeface="+mj-lt"/>
              </a:rPr>
              <a:t>League</a:t>
            </a:r>
            <a:r>
              <a:rPr lang="en-US" sz="4000" dirty="0" smtClean="0">
                <a:latin typeface="+mj-lt"/>
              </a:rPr>
              <a:t> of Five </a:t>
            </a:r>
            <a:r>
              <a:rPr lang="en-US" sz="4000" u="sng" dirty="0" smtClean="0">
                <a:latin typeface="+mj-lt"/>
              </a:rPr>
              <a:t>Nations</a:t>
            </a:r>
            <a:r>
              <a:rPr lang="en-US" sz="4000" dirty="0" smtClean="0">
                <a:latin typeface="+mj-lt"/>
              </a:rPr>
              <a:t> became one of the most </a:t>
            </a:r>
            <a:r>
              <a:rPr lang="en-US" sz="4000" u="sng" dirty="0" smtClean="0">
                <a:latin typeface="+mj-lt"/>
              </a:rPr>
              <a:t>powerful</a:t>
            </a:r>
            <a:r>
              <a:rPr lang="en-US" sz="4000" dirty="0" smtClean="0">
                <a:latin typeface="+mj-lt"/>
              </a:rPr>
              <a:t> groups of Native Americans in North America.</a:t>
            </a:r>
            <a:endParaRPr lang="en-US" sz="40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211" y="2441986"/>
            <a:ext cx="6875930" cy="412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5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14" y="3664951"/>
            <a:ext cx="4880386" cy="30502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669" y="494852"/>
            <a:ext cx="117043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The Iroquois League of Five Nations was a group of five tribes working together for a common good. 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smtClean="0">
                <a:latin typeface="+mj-lt"/>
              </a:rPr>
              <a:t>Those five tribes were the: </a:t>
            </a:r>
            <a:r>
              <a:rPr lang="en-US" sz="4000" u="sng" dirty="0" smtClean="0">
                <a:latin typeface="+mj-lt"/>
              </a:rPr>
              <a:t>Seneca</a:t>
            </a:r>
            <a:r>
              <a:rPr lang="en-US" sz="4000" dirty="0" smtClean="0">
                <a:latin typeface="+mj-lt"/>
              </a:rPr>
              <a:t>, </a:t>
            </a:r>
            <a:r>
              <a:rPr lang="en-US" sz="4000" u="sng" dirty="0" smtClean="0">
                <a:latin typeface="+mj-lt"/>
              </a:rPr>
              <a:t>Cayuga</a:t>
            </a:r>
            <a:r>
              <a:rPr lang="en-US" sz="4000" dirty="0" smtClean="0">
                <a:latin typeface="+mj-lt"/>
              </a:rPr>
              <a:t>, </a:t>
            </a:r>
            <a:r>
              <a:rPr lang="en-US" sz="4000" u="sng" dirty="0" smtClean="0">
                <a:latin typeface="+mj-lt"/>
              </a:rPr>
              <a:t>Onondaga</a:t>
            </a:r>
            <a:r>
              <a:rPr lang="en-US" sz="4000" dirty="0" smtClean="0">
                <a:latin typeface="+mj-lt"/>
              </a:rPr>
              <a:t>, </a:t>
            </a:r>
            <a:r>
              <a:rPr lang="en-US" sz="4000" u="sng" dirty="0" smtClean="0">
                <a:latin typeface="+mj-lt"/>
              </a:rPr>
              <a:t>Oneida</a:t>
            </a:r>
            <a:r>
              <a:rPr lang="en-US" sz="4000" dirty="0" smtClean="0">
                <a:latin typeface="+mj-lt"/>
              </a:rPr>
              <a:t>, and the </a:t>
            </a:r>
            <a:r>
              <a:rPr lang="en-US" sz="4000" u="sng" dirty="0" smtClean="0">
                <a:latin typeface="+mj-lt"/>
              </a:rPr>
              <a:t>Mohawk</a:t>
            </a:r>
            <a:r>
              <a:rPr lang="en-US" sz="4000" dirty="0" smtClean="0">
                <a:latin typeface="+mj-lt"/>
              </a:rPr>
              <a:t>.</a:t>
            </a:r>
            <a:endParaRPr lang="en-US" sz="40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9285" y="3664951"/>
            <a:ext cx="63900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Later, the </a:t>
            </a:r>
            <a:r>
              <a:rPr lang="en-US" sz="4000" u="sng" dirty="0" smtClean="0">
                <a:latin typeface="+mj-lt"/>
              </a:rPr>
              <a:t>Tuscarora</a:t>
            </a:r>
            <a:r>
              <a:rPr lang="en-US" sz="4000" dirty="0" smtClean="0">
                <a:latin typeface="+mj-lt"/>
              </a:rPr>
              <a:t> joined the Iroquois Nation.</a:t>
            </a:r>
            <a:endParaRPr lang="en-US" sz="40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8417" t="12684"/>
          <a:stretch/>
        </p:blipFill>
        <p:spPr>
          <a:xfrm>
            <a:off x="5550945" y="4378361"/>
            <a:ext cx="1398362" cy="216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2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730" y="365760"/>
            <a:ext cx="114353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Another tribe of Native Americans who spoke the Iroquois </a:t>
            </a:r>
            <a:r>
              <a:rPr lang="en-US" sz="4000" u="sng" dirty="0" smtClean="0">
                <a:latin typeface="+mj-lt"/>
              </a:rPr>
              <a:t>language</a:t>
            </a:r>
            <a:r>
              <a:rPr lang="en-US" sz="4000" dirty="0" smtClean="0">
                <a:latin typeface="+mj-lt"/>
              </a:rPr>
              <a:t> was the </a:t>
            </a:r>
            <a:r>
              <a:rPr lang="en-US" sz="4000" u="sng" dirty="0" err="1" smtClean="0">
                <a:latin typeface="+mj-lt"/>
              </a:rPr>
              <a:t>Susquehannock</a:t>
            </a:r>
            <a:r>
              <a:rPr lang="en-US" sz="4000" dirty="0" smtClean="0">
                <a:latin typeface="+mj-lt"/>
              </a:rPr>
              <a:t>.</a:t>
            </a:r>
            <a:endParaRPr lang="en-US" sz="40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127" y="2450950"/>
            <a:ext cx="3307684" cy="405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9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972" y="365760"/>
            <a:ext cx="115214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The </a:t>
            </a:r>
            <a:r>
              <a:rPr lang="en-US" sz="4000" dirty="0" err="1" smtClean="0">
                <a:latin typeface="+mj-lt"/>
              </a:rPr>
              <a:t>Susquehannocks</a:t>
            </a:r>
            <a:r>
              <a:rPr lang="en-US" sz="4000" dirty="0" smtClean="0">
                <a:latin typeface="+mj-lt"/>
              </a:rPr>
              <a:t> lived along the </a:t>
            </a:r>
            <a:r>
              <a:rPr lang="en-US" sz="4000" u="sng" dirty="0" smtClean="0">
                <a:latin typeface="+mj-lt"/>
              </a:rPr>
              <a:t>Susquehanna</a:t>
            </a:r>
            <a:r>
              <a:rPr lang="en-US" sz="4000" dirty="0" smtClean="0">
                <a:latin typeface="+mj-lt"/>
              </a:rPr>
              <a:t> River.  The ones who lived in the southern part of Pennsylvania were often called the </a:t>
            </a:r>
            <a:r>
              <a:rPr lang="en-US" sz="4000" u="sng" dirty="0" smtClean="0">
                <a:latin typeface="+mj-lt"/>
              </a:rPr>
              <a:t>Conestoga</a:t>
            </a:r>
            <a:r>
              <a:rPr lang="en-US" sz="4000" dirty="0" smtClean="0">
                <a:latin typeface="+mj-lt"/>
              </a:rPr>
              <a:t> Indians.</a:t>
            </a:r>
            <a:endParaRPr lang="en-US" sz="40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2920305"/>
            <a:ext cx="5640592" cy="37457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803" y="2949566"/>
            <a:ext cx="4916245" cy="368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1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941" y="311972"/>
            <a:ext cx="116505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The </a:t>
            </a:r>
            <a:r>
              <a:rPr lang="en-US" sz="4000" u="sng" dirty="0" smtClean="0">
                <a:latin typeface="+mj-lt"/>
              </a:rPr>
              <a:t>Erie</a:t>
            </a:r>
            <a:r>
              <a:rPr lang="en-US" sz="4000" dirty="0" smtClean="0">
                <a:latin typeface="+mj-lt"/>
              </a:rPr>
              <a:t> Native Americans, another group associated with the Iroquois, lived south of Lake Erie.  There were many </a:t>
            </a:r>
            <a:r>
              <a:rPr lang="en-US" sz="4000" u="sng" dirty="0" smtClean="0">
                <a:latin typeface="+mj-lt"/>
              </a:rPr>
              <a:t>panthers</a:t>
            </a:r>
            <a:r>
              <a:rPr lang="en-US" sz="4000" dirty="0" smtClean="0">
                <a:latin typeface="+mj-lt"/>
              </a:rPr>
              <a:t> and wild cats in their land so they were nicknamed the </a:t>
            </a:r>
            <a:r>
              <a:rPr lang="en-US" sz="4000" u="sng" dirty="0" smtClean="0">
                <a:latin typeface="+mj-lt"/>
              </a:rPr>
              <a:t>Cat</a:t>
            </a:r>
            <a:r>
              <a:rPr lang="en-US" sz="4000" dirty="0" smtClean="0">
                <a:latin typeface="+mj-lt"/>
              </a:rPr>
              <a:t> Nation.</a:t>
            </a:r>
            <a:endParaRPr lang="en-US" sz="40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145" y="3584369"/>
            <a:ext cx="5081189" cy="304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5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66438" y="428530"/>
            <a:ext cx="6650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Possible Questions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3487" y="1688950"/>
            <a:ext cx="114676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Write one question for each of the following words that could possibly be answered in today’s lesson.</a:t>
            </a:r>
            <a:endParaRPr lang="en-US" sz="40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0171" y="3870977"/>
            <a:ext cx="9794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Language    Nation    Artifact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4702" y="5529430"/>
            <a:ext cx="11392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Share your questions with a partner.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095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8791" y="408791"/>
            <a:ext cx="114676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We know about these Native American </a:t>
            </a:r>
            <a:r>
              <a:rPr lang="en-US" sz="4000" u="sng" dirty="0" smtClean="0">
                <a:latin typeface="+mj-lt"/>
              </a:rPr>
              <a:t>tribes</a:t>
            </a:r>
            <a:r>
              <a:rPr lang="en-US" sz="4000" dirty="0" smtClean="0">
                <a:latin typeface="+mj-lt"/>
              </a:rPr>
              <a:t> from </a:t>
            </a:r>
            <a:r>
              <a:rPr lang="en-US" sz="4000" u="sng" dirty="0" smtClean="0">
                <a:latin typeface="+mj-lt"/>
              </a:rPr>
              <a:t>stories</a:t>
            </a:r>
            <a:r>
              <a:rPr lang="en-US" sz="4000" dirty="0" smtClean="0">
                <a:latin typeface="+mj-lt"/>
              </a:rPr>
              <a:t> that have been passed down and </a:t>
            </a:r>
            <a:r>
              <a:rPr lang="en-US" sz="4000" u="sng" dirty="0" smtClean="0">
                <a:latin typeface="+mj-lt"/>
              </a:rPr>
              <a:t>artifacts</a:t>
            </a:r>
            <a:r>
              <a:rPr lang="en-US" sz="4000" dirty="0" smtClean="0">
                <a:latin typeface="+mj-lt"/>
              </a:rPr>
              <a:t> that have been found.</a:t>
            </a:r>
            <a:endParaRPr lang="en-US" sz="40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479" y="2431228"/>
            <a:ext cx="4121866" cy="4297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850" y="2431228"/>
            <a:ext cx="5309876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9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426" y="333487"/>
            <a:ext cx="116290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Many of the tribes in Pennsylvania used </a:t>
            </a:r>
            <a:r>
              <a:rPr lang="en-US" sz="4000" u="sng" dirty="0" smtClean="0">
                <a:latin typeface="+mj-lt"/>
              </a:rPr>
              <a:t>wampum</a:t>
            </a:r>
            <a:r>
              <a:rPr lang="en-US" sz="4000" dirty="0" smtClean="0">
                <a:latin typeface="+mj-lt"/>
              </a:rPr>
              <a:t> belts to record their </a:t>
            </a:r>
            <a:r>
              <a:rPr lang="en-US" sz="4000" u="sng" dirty="0" smtClean="0">
                <a:latin typeface="+mj-lt"/>
              </a:rPr>
              <a:t>history</a:t>
            </a:r>
            <a:r>
              <a:rPr lang="en-US" sz="4000" dirty="0" smtClean="0">
                <a:latin typeface="+mj-lt"/>
              </a:rPr>
              <a:t>, make treaties, and to </a:t>
            </a:r>
            <a:r>
              <a:rPr lang="en-US" sz="4000" u="sng" dirty="0" smtClean="0">
                <a:latin typeface="+mj-lt"/>
              </a:rPr>
              <a:t>send</a:t>
            </a:r>
            <a:r>
              <a:rPr lang="en-US" sz="4000" dirty="0" smtClean="0">
                <a:latin typeface="+mj-lt"/>
              </a:rPr>
              <a:t> message.</a:t>
            </a:r>
            <a:endParaRPr lang="en-US" sz="4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71" y="2904565"/>
            <a:ext cx="11164126" cy="266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6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427" y="451821"/>
            <a:ext cx="115106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Wampum were </a:t>
            </a:r>
            <a:r>
              <a:rPr lang="en-US" sz="4000" u="sng" dirty="0" smtClean="0">
                <a:latin typeface="+mj-lt"/>
              </a:rPr>
              <a:t>beads</a:t>
            </a:r>
            <a:r>
              <a:rPr lang="en-US" sz="4000" dirty="0" smtClean="0">
                <a:latin typeface="+mj-lt"/>
              </a:rPr>
              <a:t> made out of wood, </a:t>
            </a:r>
            <a:r>
              <a:rPr lang="en-US" sz="4000" u="sng" dirty="0" smtClean="0">
                <a:latin typeface="+mj-lt"/>
              </a:rPr>
              <a:t>shells</a:t>
            </a:r>
            <a:r>
              <a:rPr lang="en-US" sz="4000" dirty="0" smtClean="0">
                <a:latin typeface="+mj-lt"/>
              </a:rPr>
              <a:t>, or quills from </a:t>
            </a:r>
            <a:r>
              <a:rPr lang="en-US" sz="4000" u="sng" dirty="0" smtClean="0">
                <a:latin typeface="+mj-lt"/>
              </a:rPr>
              <a:t>porcupines</a:t>
            </a:r>
            <a:r>
              <a:rPr lang="en-US" sz="4000" dirty="0" smtClean="0">
                <a:latin typeface="+mj-lt"/>
              </a:rPr>
              <a:t> or birds.</a:t>
            </a:r>
            <a:endParaRPr lang="en-US" sz="40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971" y="2299783"/>
            <a:ext cx="5715000" cy="3829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052" y="2119257"/>
            <a:ext cx="2479911" cy="423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6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638" y="365760"/>
            <a:ext cx="116828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Unfortunately, the Native Americans of Pennsylvania eventually were </a:t>
            </a:r>
            <a:r>
              <a:rPr lang="en-US" sz="4000" u="sng" dirty="0" smtClean="0">
                <a:latin typeface="+mj-lt"/>
              </a:rPr>
              <a:t>pushed</a:t>
            </a:r>
            <a:r>
              <a:rPr lang="en-US" sz="4000" dirty="0" smtClean="0">
                <a:latin typeface="+mj-lt"/>
              </a:rPr>
              <a:t> off their land by </a:t>
            </a:r>
            <a:r>
              <a:rPr lang="en-US" sz="4000" u="sng" dirty="0" smtClean="0">
                <a:latin typeface="+mj-lt"/>
              </a:rPr>
              <a:t>Europeans</a:t>
            </a:r>
            <a:r>
              <a:rPr lang="en-US" sz="4000" dirty="0" smtClean="0">
                <a:latin typeface="+mj-lt"/>
              </a:rPr>
              <a:t> or died from </a:t>
            </a:r>
            <a:r>
              <a:rPr lang="en-US" sz="4000" u="sng" dirty="0" smtClean="0">
                <a:latin typeface="+mj-lt"/>
              </a:rPr>
              <a:t>disease</a:t>
            </a:r>
            <a:r>
              <a:rPr lang="en-US" sz="4000" dirty="0" smtClean="0">
                <a:latin typeface="+mj-lt"/>
              </a:rPr>
              <a:t>, starvation, or war.</a:t>
            </a:r>
            <a:endParaRPr lang="en-US" sz="40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265" y="2952579"/>
            <a:ext cx="55435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8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602" y="660547"/>
            <a:ext cx="9402408" cy="586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9098" y="382772"/>
            <a:ext cx="112846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By the year </a:t>
            </a:r>
            <a:r>
              <a:rPr lang="en-US" sz="4000" u="sng" dirty="0" smtClean="0">
                <a:latin typeface="+mj-lt"/>
              </a:rPr>
              <a:t>1600</a:t>
            </a:r>
            <a:r>
              <a:rPr lang="en-US" sz="4000" dirty="0" smtClean="0">
                <a:latin typeface="+mj-lt"/>
              </a:rPr>
              <a:t>, archeologists believe there were around </a:t>
            </a:r>
            <a:r>
              <a:rPr lang="en-US" sz="4000" u="sng" dirty="0" smtClean="0">
                <a:latin typeface="+mj-lt"/>
              </a:rPr>
              <a:t>15,000</a:t>
            </a:r>
            <a:r>
              <a:rPr lang="en-US" sz="4000" dirty="0" smtClean="0">
                <a:latin typeface="+mj-lt"/>
              </a:rPr>
              <a:t> Native Americans living in what is now Pennsylvania among several </a:t>
            </a:r>
            <a:r>
              <a:rPr lang="en-US" sz="4000" u="sng" dirty="0" smtClean="0">
                <a:latin typeface="+mj-lt"/>
              </a:rPr>
              <a:t>different</a:t>
            </a:r>
            <a:r>
              <a:rPr lang="en-US" sz="4000" dirty="0" smtClean="0">
                <a:latin typeface="+mj-lt"/>
              </a:rPr>
              <a:t> tribes.</a:t>
            </a:r>
            <a:endParaRPr lang="en-US" sz="4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507" y="2937317"/>
            <a:ext cx="5248939" cy="380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2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391" y="474921"/>
            <a:ext cx="112067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Many of those tribes were divided into small </a:t>
            </a:r>
            <a:r>
              <a:rPr lang="en-US" sz="4000" u="sng" dirty="0" smtClean="0">
                <a:latin typeface="+mj-lt"/>
              </a:rPr>
              <a:t>villages</a:t>
            </a:r>
            <a:r>
              <a:rPr lang="en-US" sz="4000" dirty="0" smtClean="0">
                <a:latin typeface="+mj-lt"/>
              </a:rPr>
              <a:t> called </a:t>
            </a:r>
            <a:r>
              <a:rPr lang="en-US" sz="4000" u="sng" dirty="0" smtClean="0">
                <a:latin typeface="+mj-lt"/>
              </a:rPr>
              <a:t>clans</a:t>
            </a:r>
            <a:r>
              <a:rPr lang="en-US" sz="4000" dirty="0" smtClean="0">
                <a:latin typeface="+mj-lt"/>
              </a:rPr>
              <a:t>.</a:t>
            </a:r>
            <a:endParaRPr lang="en-US" sz="40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255" y="2086971"/>
            <a:ext cx="6684336" cy="445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6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1507" y="375684"/>
            <a:ext cx="114548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The </a:t>
            </a:r>
            <a:r>
              <a:rPr lang="en-US" sz="4000" u="sng" dirty="0" smtClean="0">
                <a:latin typeface="+mj-lt"/>
              </a:rPr>
              <a:t>first</a:t>
            </a:r>
            <a:r>
              <a:rPr lang="en-US" sz="4000" dirty="0" smtClean="0">
                <a:latin typeface="+mj-lt"/>
              </a:rPr>
              <a:t> known Native American tribe to live in Pennsylvania was the </a:t>
            </a:r>
            <a:r>
              <a:rPr lang="en-US" sz="4000" u="sng" dirty="0" err="1" smtClean="0">
                <a:latin typeface="+mj-lt"/>
              </a:rPr>
              <a:t>Allegwi</a:t>
            </a:r>
            <a:r>
              <a:rPr lang="en-US" sz="4000" dirty="0" smtClean="0">
                <a:latin typeface="+mj-lt"/>
              </a:rPr>
              <a:t> tribe.  They lived in what is now </a:t>
            </a:r>
            <a:r>
              <a:rPr lang="en-US" sz="4000" u="sng" dirty="0" smtClean="0">
                <a:latin typeface="+mj-lt"/>
              </a:rPr>
              <a:t>western</a:t>
            </a:r>
            <a:r>
              <a:rPr lang="en-US" sz="4000" dirty="0" smtClean="0">
                <a:latin typeface="+mj-lt"/>
              </a:rPr>
              <a:t> Pennsylvania.</a:t>
            </a:r>
            <a:endParaRPr lang="en-US" sz="40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194" y="2529966"/>
            <a:ext cx="7173433" cy="407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9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563" y="467833"/>
            <a:ext cx="117099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The name “</a:t>
            </a:r>
            <a:r>
              <a:rPr lang="en-US" sz="4000" u="sng" dirty="0" smtClean="0">
                <a:latin typeface="+mj-lt"/>
              </a:rPr>
              <a:t>Allegheny</a:t>
            </a:r>
            <a:r>
              <a:rPr lang="en-US" sz="4000" dirty="0" smtClean="0">
                <a:latin typeface="+mj-lt"/>
              </a:rPr>
              <a:t>” comes from the Native American word “</a:t>
            </a:r>
            <a:r>
              <a:rPr lang="en-US" sz="4000" u="sng" dirty="0" err="1" smtClean="0">
                <a:latin typeface="+mj-lt"/>
              </a:rPr>
              <a:t>Allegwi</a:t>
            </a:r>
            <a:r>
              <a:rPr lang="en-US" sz="4000" dirty="0" smtClean="0">
                <a:latin typeface="+mj-lt"/>
              </a:rPr>
              <a:t>”.</a:t>
            </a:r>
            <a:endParaRPr lang="en-US" sz="40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479" y="2021514"/>
            <a:ext cx="5938284" cy="445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2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237" y="333154"/>
            <a:ext cx="118659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Based on </a:t>
            </a:r>
            <a:r>
              <a:rPr lang="en-US" sz="4000" u="sng" dirty="0" smtClean="0">
                <a:latin typeface="+mj-lt"/>
              </a:rPr>
              <a:t>language</a:t>
            </a:r>
            <a:r>
              <a:rPr lang="en-US" sz="4000" dirty="0" smtClean="0">
                <a:latin typeface="+mj-lt"/>
              </a:rPr>
              <a:t>, most Native American tribes in Pennsylvania could be put into two main groups:  the </a:t>
            </a:r>
            <a:r>
              <a:rPr lang="en-US" sz="4000" u="sng" dirty="0" smtClean="0">
                <a:latin typeface="+mj-lt"/>
              </a:rPr>
              <a:t>Algonquian</a:t>
            </a:r>
            <a:r>
              <a:rPr lang="en-US" sz="4000" dirty="0" smtClean="0">
                <a:latin typeface="+mj-lt"/>
              </a:rPr>
              <a:t> and the </a:t>
            </a:r>
            <a:r>
              <a:rPr lang="en-US" sz="4000" u="sng" dirty="0" smtClean="0">
                <a:latin typeface="+mj-lt"/>
              </a:rPr>
              <a:t>Iroquois</a:t>
            </a:r>
            <a:r>
              <a:rPr lang="en-US" sz="4000" dirty="0" smtClean="0">
                <a:latin typeface="+mj-lt"/>
              </a:rPr>
              <a:t>.</a:t>
            </a:r>
            <a:endParaRPr lang="en-US" sz="4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269" y="2991956"/>
            <a:ext cx="5129988" cy="366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7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461" y="260268"/>
            <a:ext cx="115469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Native American tribes of Pennsylvania that shared the Algonquian language were the </a:t>
            </a:r>
            <a:r>
              <a:rPr lang="en-US" sz="4000" dirty="0" err="1" smtClean="0">
                <a:latin typeface="+mj-lt"/>
              </a:rPr>
              <a:t>Lenni</a:t>
            </a:r>
            <a:r>
              <a:rPr lang="en-US" sz="4000" dirty="0" smtClean="0">
                <a:latin typeface="+mj-lt"/>
              </a:rPr>
              <a:t> Lenape, the </a:t>
            </a:r>
            <a:r>
              <a:rPr lang="en-US" sz="4000" u="sng" dirty="0" smtClean="0">
                <a:latin typeface="+mj-lt"/>
              </a:rPr>
              <a:t>Shawnee</a:t>
            </a:r>
            <a:r>
              <a:rPr lang="en-US" sz="4000" dirty="0" smtClean="0">
                <a:latin typeface="+mj-lt"/>
              </a:rPr>
              <a:t>, the </a:t>
            </a:r>
            <a:r>
              <a:rPr lang="en-US" sz="4000" u="sng" dirty="0" smtClean="0">
                <a:latin typeface="+mj-lt"/>
              </a:rPr>
              <a:t>Nanticoke</a:t>
            </a:r>
            <a:r>
              <a:rPr lang="en-US" sz="4000" dirty="0" smtClean="0">
                <a:latin typeface="+mj-lt"/>
              </a:rPr>
              <a:t>, and the </a:t>
            </a:r>
            <a:r>
              <a:rPr lang="en-US" sz="4000" u="sng" dirty="0" err="1" smtClean="0">
                <a:latin typeface="+mj-lt"/>
              </a:rPr>
              <a:t>Conoys</a:t>
            </a:r>
            <a:r>
              <a:rPr lang="en-US" sz="4000" dirty="0" smtClean="0">
                <a:latin typeface="+mj-lt"/>
              </a:rPr>
              <a:t>.</a:t>
            </a:r>
            <a:endParaRPr lang="en-US" sz="40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394" y="3025888"/>
            <a:ext cx="6379091" cy="362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009" y="467833"/>
            <a:ext cx="111500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The </a:t>
            </a:r>
            <a:r>
              <a:rPr lang="en-US" sz="4000" u="sng" dirty="0" err="1" smtClean="0">
                <a:latin typeface="+mj-lt"/>
              </a:rPr>
              <a:t>Lenni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u="sng" dirty="0" smtClean="0">
                <a:latin typeface="+mj-lt"/>
              </a:rPr>
              <a:t>Lenape</a:t>
            </a:r>
            <a:r>
              <a:rPr lang="en-US" sz="4000" dirty="0" smtClean="0">
                <a:latin typeface="+mj-lt"/>
              </a:rPr>
              <a:t> tribe was the largest of the Algonquians.  The word </a:t>
            </a:r>
            <a:r>
              <a:rPr lang="en-US" sz="4000" u="sng" dirty="0" smtClean="0">
                <a:latin typeface="+mj-lt"/>
              </a:rPr>
              <a:t>Lenape</a:t>
            </a:r>
            <a:r>
              <a:rPr lang="en-US" sz="4000" dirty="0" smtClean="0">
                <a:latin typeface="+mj-lt"/>
              </a:rPr>
              <a:t> means “people” or “</a:t>
            </a:r>
            <a:r>
              <a:rPr lang="en-US" sz="4000" u="sng" dirty="0" smtClean="0">
                <a:latin typeface="+mj-lt"/>
              </a:rPr>
              <a:t>people</a:t>
            </a:r>
            <a:r>
              <a:rPr lang="en-US" sz="4000" dirty="0" smtClean="0">
                <a:latin typeface="+mj-lt"/>
              </a:rPr>
              <a:t> of the land”.</a:t>
            </a:r>
            <a:endParaRPr lang="en-US" sz="40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689" y="2606704"/>
            <a:ext cx="6010925" cy="400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3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4651</TotalTime>
  <Words>525</Words>
  <Application>Microsoft Office PowerPoint</Application>
  <PresentationFormat>Widescreen</PresentationFormat>
  <Paragraphs>32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Bookman Old Style</vt:lpstr>
      <vt:lpstr>Calibri</vt:lpstr>
      <vt:lpstr>Rockwell</vt:lpstr>
      <vt:lpstr>Damask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Bloomsburg Area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Runkle</dc:creator>
  <cp:lastModifiedBy>Michael Runkle</cp:lastModifiedBy>
  <cp:revision>36</cp:revision>
  <cp:lastPrinted>2019-03-15T17:48:08Z</cp:lastPrinted>
  <dcterms:created xsi:type="dcterms:W3CDTF">2019-03-15T01:33:06Z</dcterms:created>
  <dcterms:modified xsi:type="dcterms:W3CDTF">2019-03-18T17:57:56Z</dcterms:modified>
</cp:coreProperties>
</file>